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384" r:id="rId2"/>
    <p:sldId id="419" r:id="rId3"/>
    <p:sldId id="420" r:id="rId4"/>
    <p:sldId id="421" r:id="rId5"/>
    <p:sldId id="422" r:id="rId6"/>
    <p:sldId id="42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1" autoAdjust="0"/>
    <p:restoredTop sz="87296" autoAdjust="0"/>
  </p:normalViewPr>
  <p:slideViewPr>
    <p:cSldViewPr snapToGrid="0">
      <p:cViewPr varScale="1">
        <p:scale>
          <a:sx n="75" d="100"/>
          <a:sy n="75" d="100"/>
        </p:scale>
        <p:origin x="7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4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6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1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76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0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97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49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30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4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1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45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66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11B36F-6B74-44E1-8812-0474718D2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9" y="-87923"/>
            <a:ext cx="10418886" cy="69459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4884E4-5793-4C7C-BFB9-1FDDC9B3E326}"/>
              </a:ext>
            </a:extLst>
          </p:cNvPr>
          <p:cNvSpPr/>
          <p:nvPr/>
        </p:nvSpPr>
        <p:spPr>
          <a:xfrm>
            <a:off x="1524000" y="-87923"/>
            <a:ext cx="9144001" cy="7042639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F07ED-4884-43B5-AEAF-4255E738025E}"/>
              </a:ext>
            </a:extLst>
          </p:cNvPr>
          <p:cNvSpPr/>
          <p:nvPr/>
        </p:nvSpPr>
        <p:spPr>
          <a:xfrm>
            <a:off x="2294967" y="2532186"/>
            <a:ext cx="7637929" cy="1468315"/>
          </a:xfrm>
          <a:prstGeom prst="rect">
            <a:avLst/>
          </a:prstGeom>
          <a:noFill/>
          <a:ln w="38100">
            <a:solidFill>
              <a:srgbClr val="73A8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06500-C097-4690-A757-C1115305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3" y="2740328"/>
            <a:ext cx="33813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1E4D9-79B4-418C-8D2F-BD9B7FE3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Wall Mount Series </a:t>
            </a:r>
            <a:br>
              <a:rPr lang="en-US" dirty="0"/>
            </a:br>
            <a:endParaRPr lang="en-US" b="0" i="0" kern="1200" cap="all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42358C-CD98-4888-8450-A8C7BABF848C}"/>
              </a:ext>
            </a:extLst>
          </p:cNvPr>
          <p:cNvSpPr txBox="1"/>
          <p:nvPr/>
        </p:nvSpPr>
        <p:spPr>
          <a:xfrm>
            <a:off x="4637863" y="804520"/>
            <a:ext cx="6102559" cy="443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WM-FM GLASS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WM-FML STEEL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WM-BI-2428-VLR BG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 dirty="0"/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dirty="0"/>
              <a:t>		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7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5BF66-F475-4490-8BE6-CC08B41A0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6387" r="282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80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2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67B16-5417-406E-8497-97AEDC27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CA" dirty="0"/>
              <a:t>Wall Mount </a:t>
            </a:r>
            <a:br>
              <a:rPr lang="en-CA" dirty="0"/>
            </a:br>
            <a:r>
              <a:rPr lang="en-CA" dirty="0"/>
              <a:t>WM-FM Series</a:t>
            </a:r>
            <a:br>
              <a:rPr lang="en-CA" dirty="0"/>
            </a:br>
            <a:r>
              <a:rPr lang="en-CA" dirty="0"/>
              <a:t>(GLASS)   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9DD9-F6E7-4F7E-901B-47544B27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8" y="850122"/>
            <a:ext cx="6085091" cy="5042678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7 Sizes to choose from.  Select white glass surrounds available for purchase. </a:t>
            </a:r>
          </a:p>
          <a:p>
            <a:pPr>
              <a:lnSpc>
                <a:spcPct val="110000"/>
              </a:lnSpc>
            </a:pPr>
            <a:r>
              <a:rPr lang="en-US" dirty="0"/>
              <a:t>Available in sizes –  26”, 34”, 48”, 60”, 72”, 88” and 50” (no back light feature) </a:t>
            </a:r>
          </a:p>
          <a:p>
            <a:pPr>
              <a:lnSpc>
                <a:spcPct val="110000"/>
              </a:lnSpc>
            </a:pPr>
            <a:r>
              <a:rPr lang="en-US" dirty="0"/>
              <a:t>Heater &amp; Fan,  Flame operates with or without heat</a:t>
            </a:r>
          </a:p>
          <a:p>
            <a:pPr>
              <a:lnSpc>
                <a:spcPct val="110000"/>
              </a:lnSpc>
            </a:pPr>
            <a:r>
              <a:rPr lang="en-US" dirty="0"/>
              <a:t>Ideal Applications – Commercial and Residential spaces,  New Construction and renovations.   Places where construction is not an option (wall mount) </a:t>
            </a:r>
          </a:p>
          <a:p>
            <a:pPr>
              <a:lnSpc>
                <a:spcPct val="110000"/>
              </a:lnSpc>
            </a:pPr>
            <a:r>
              <a:rPr lang="en-US" dirty="0"/>
              <a:t>Illuminate decorative media like never before with 13 </a:t>
            </a:r>
            <a:r>
              <a:rPr lang="en-US" dirty="0" err="1"/>
              <a:t>colours</a:t>
            </a:r>
            <a:r>
              <a:rPr lang="en-US" dirty="0"/>
              <a:t> of surround back lit </a:t>
            </a:r>
            <a:r>
              <a:rPr lang="en-US" dirty="0" err="1"/>
              <a:t>moodlighting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Comes with an installed log set and a remote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endParaRPr lang="en-CA" dirty="0"/>
          </a:p>
        </p:txBody>
      </p:sp>
      <p:sp>
        <p:nvSpPr>
          <p:cNvPr id="88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13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5BF66-F475-4490-8BE6-CC08B41A0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5" y="10"/>
            <a:ext cx="12190434" cy="6857990"/>
          </a:xfrm>
          <a:prstGeom prst="rect">
            <a:avLst/>
          </a:prstGeom>
        </p:spPr>
      </p:pic>
      <p:sp>
        <p:nvSpPr>
          <p:cNvPr id="80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2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67B16-5417-406E-8497-97AEDC27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CA" dirty="0"/>
              <a:t>Wall Mount </a:t>
            </a:r>
            <a:br>
              <a:rPr lang="en-CA" dirty="0"/>
            </a:br>
            <a:r>
              <a:rPr lang="en-CA" dirty="0"/>
              <a:t>WM-FML Series</a:t>
            </a:r>
            <a:br>
              <a:rPr lang="en-CA" dirty="0"/>
            </a:br>
            <a:r>
              <a:rPr lang="en-CA" dirty="0"/>
              <a:t>(Steel)   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9DD9-F6E7-4F7E-901B-47544B27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8" y="1193800"/>
            <a:ext cx="6085091" cy="469900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Sierra Flame by Amantii – Steel Linear Series features a deep charcoal </a:t>
            </a:r>
            <a:r>
              <a:rPr lang="en-US" dirty="0" err="1"/>
              <a:t>colour</a:t>
            </a:r>
            <a:r>
              <a:rPr lang="en-US" dirty="0"/>
              <a:t> steel surround</a:t>
            </a:r>
          </a:p>
          <a:p>
            <a:pPr>
              <a:lnSpc>
                <a:spcPct val="110000"/>
              </a:lnSpc>
            </a:pPr>
            <a:r>
              <a:rPr lang="en-US" dirty="0"/>
              <a:t>Available in six sizes – 26”, 34”, 48”, 60”, 72” and 88”</a:t>
            </a:r>
          </a:p>
          <a:p>
            <a:pPr>
              <a:lnSpc>
                <a:spcPct val="110000"/>
              </a:lnSpc>
            </a:pPr>
            <a:r>
              <a:rPr lang="en-US" dirty="0"/>
              <a:t>Fire and Ice Flame Presentation – Three light strips allow for yellow, orange, blue, violet and rose </a:t>
            </a:r>
            <a:r>
              <a:rPr lang="en-US" dirty="0" err="1"/>
              <a:t>colour</a:t>
            </a:r>
            <a:r>
              <a:rPr lang="en-US" dirty="0"/>
              <a:t> flames</a:t>
            </a:r>
          </a:p>
          <a:p>
            <a:pPr>
              <a:lnSpc>
                <a:spcPct val="110000"/>
              </a:lnSpc>
            </a:pPr>
            <a:r>
              <a:rPr lang="en-US" dirty="0"/>
              <a:t>The steel surround has aesthetic proportions and features a touch pad with numerical temperature display</a:t>
            </a:r>
          </a:p>
          <a:p>
            <a:pPr>
              <a:lnSpc>
                <a:spcPct val="110000"/>
              </a:lnSpc>
            </a:pPr>
            <a:r>
              <a:rPr lang="en-US" dirty="0"/>
              <a:t>Heat is emitted through the face below the glass viewing area allowing for a flush mount installation. </a:t>
            </a:r>
          </a:p>
          <a:p>
            <a:pPr>
              <a:lnSpc>
                <a:spcPct val="110000"/>
              </a:lnSpc>
            </a:pPr>
            <a:r>
              <a:rPr lang="en-US" dirty="0"/>
              <a:t>Comes with clear decorative media and a remote.</a:t>
            </a:r>
          </a:p>
          <a:p>
            <a:pPr>
              <a:lnSpc>
                <a:spcPct val="110000"/>
              </a:lnSpc>
            </a:pPr>
            <a:r>
              <a:rPr lang="en-US" dirty="0"/>
              <a:t>Ideal Applications – Commercial and Residential spaces,  New Construction and renovations.   Places where construction is not an option (wall mount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endParaRPr lang="en-CA" dirty="0"/>
          </a:p>
        </p:txBody>
      </p:sp>
      <p:sp>
        <p:nvSpPr>
          <p:cNvPr id="88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15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07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5BF66-F475-4490-8BE6-CC08B41A0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979" r="-1" b="7749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23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5" name="Rectangle 11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67B16-5417-406E-8497-97AEDC27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CA"/>
              <a:t>Wall Mount </a:t>
            </a:r>
            <a:br>
              <a:rPr lang="en-CA"/>
            </a:br>
            <a:r>
              <a:rPr lang="en-CA"/>
              <a:t>Wm-bi-2428 Vlr-BG</a:t>
            </a:r>
            <a:endParaRPr lang="en-CA" dirty="0"/>
          </a:p>
        </p:txBody>
      </p:sp>
      <p:cxnSp>
        <p:nvCxnSpPr>
          <p:cNvPr id="126" name="Straight Connector 115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9DD9-F6E7-4F7E-901B-47544B27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8" y="1193800"/>
            <a:ext cx="6085091" cy="4699000"/>
          </a:xfrm>
        </p:spPr>
        <p:txBody>
          <a:bodyPr anchor="ctr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1900" dirty="0"/>
          </a:p>
          <a:p>
            <a:pPr marL="0" indent="0">
              <a:lnSpc>
                <a:spcPct val="110000"/>
              </a:lnSpc>
              <a:buNone/>
            </a:pPr>
            <a:endParaRPr lang="en-US" sz="1900" dirty="0"/>
          </a:p>
          <a:p>
            <a:pPr>
              <a:lnSpc>
                <a:spcPct val="110000"/>
              </a:lnSpc>
            </a:pPr>
            <a:r>
              <a:rPr lang="en-US" sz="1900" dirty="0"/>
              <a:t>Smart Looking corner electric fireplace is the most versatile unit.  Fits beautifully as a corner electric unit. 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2 Installation options – Built in or Mounted across a corner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Heat is vented out the top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New Style log is included and is unique to this model and a remote for heat and flames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Curved Surround comes included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Ideal Applications – Commercial and Residential spaces,  New Construction and renovations.   Places where construction is not an option (wall mount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900" dirty="0"/>
          </a:p>
          <a:p>
            <a:pPr>
              <a:lnSpc>
                <a:spcPct val="110000"/>
              </a:lnSpc>
            </a:pPr>
            <a:endParaRPr lang="en-CA" sz="1900" dirty="0"/>
          </a:p>
        </p:txBody>
      </p:sp>
      <p:sp>
        <p:nvSpPr>
          <p:cNvPr id="127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75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2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85B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F8981E-3DA4-4D25-AD01-F884FDD73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0803" y="643467"/>
            <a:ext cx="49303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9583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333</Words>
  <Application>Microsoft Office PowerPoint</Application>
  <PresentationFormat>Widescreen</PresentationFormat>
  <Paragraphs>33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Gill Sans MT</vt:lpstr>
      <vt:lpstr>Gallery</vt:lpstr>
      <vt:lpstr>PowerPoint Presentation</vt:lpstr>
      <vt:lpstr>Wall Mount Series  </vt:lpstr>
      <vt:lpstr>Wall Mount  WM-FM Series (GLASS)   </vt:lpstr>
      <vt:lpstr>Wall Mount  WM-FML Series (Steel)   </vt:lpstr>
      <vt:lpstr>Wall Mount  Wm-bi-2428 Vlr-BG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C. Cheng</dc:creator>
  <cp:lastModifiedBy>Anna C. Cheng</cp:lastModifiedBy>
  <cp:revision>3</cp:revision>
  <dcterms:created xsi:type="dcterms:W3CDTF">2020-07-06T04:57:16Z</dcterms:created>
  <dcterms:modified xsi:type="dcterms:W3CDTF">2020-07-11T02:38:57Z</dcterms:modified>
</cp:coreProperties>
</file>